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7" r:id="rId2"/>
    <p:sldId id="287" r:id="rId3"/>
    <p:sldId id="283" r:id="rId4"/>
    <p:sldId id="291" r:id="rId5"/>
    <p:sldId id="295" r:id="rId6"/>
    <p:sldId id="296" r:id="rId7"/>
    <p:sldId id="297" r:id="rId8"/>
    <p:sldId id="298" r:id="rId9"/>
    <p:sldId id="299" r:id="rId10"/>
    <p:sldId id="294" r:id="rId11"/>
    <p:sldId id="304" r:id="rId12"/>
    <p:sldId id="305" r:id="rId13"/>
    <p:sldId id="300" r:id="rId14"/>
    <p:sldId id="301" r:id="rId15"/>
    <p:sldId id="302" r:id="rId16"/>
    <p:sldId id="303" r:id="rId17"/>
    <p:sldId id="284" r:id="rId18"/>
    <p:sldId id="288" r:id="rId19"/>
    <p:sldId id="289" r:id="rId20"/>
    <p:sldId id="290" r:id="rId21"/>
    <p:sldId id="285" r:id="rId22"/>
    <p:sldId id="286" r:id="rId23"/>
    <p:sldId id="276" r:id="rId24"/>
    <p:sldId id="292" r:id="rId25"/>
    <p:sldId id="293" r:id="rId26"/>
    <p:sldId id="30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00"/>
    <a:srgbClr val="808080"/>
    <a:srgbClr val="786E33"/>
    <a:srgbClr val="1FBB9B"/>
    <a:srgbClr val="95BB1E"/>
    <a:srgbClr val="EAEAEA"/>
    <a:srgbClr val="DDDDDD"/>
    <a:srgbClr val="D3D3D3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8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UniPresbunnForside1024x768Uten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025" y="1282700"/>
            <a:ext cx="6069013" cy="1206500"/>
          </a:xfrm>
        </p:spPr>
        <p:txBody>
          <a:bodyPr>
            <a:spAutoFit/>
          </a:bodyPr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1313" y="2625725"/>
            <a:ext cx="6400800" cy="1657350"/>
          </a:xfrm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2600">
                <a:solidFill>
                  <a:srgbClr val="A0007E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322140-A16F-4DA8-B682-43CEEE4EF89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5176" y="5980176"/>
            <a:ext cx="1849565" cy="698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02F83-3110-4DE7-9B64-6DD9C5080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-31750"/>
            <a:ext cx="2033588" cy="5837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-31750"/>
            <a:ext cx="5951537" cy="5837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02F61-0BA9-480D-B7A9-3C3524E41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50"/>
            <a:ext cx="8137525" cy="1243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1188" y="1412875"/>
            <a:ext cx="7839075" cy="439261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597650"/>
            <a:ext cx="4895850" cy="2603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fld id="{05A4D423-83DB-42AC-8211-517A73114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CA30-9FCB-4804-AA94-A69F03EF8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9D18-F7DB-4F60-810B-6F0E24178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84333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1412875"/>
            <a:ext cx="3843338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18CB2-630B-433F-B095-5EA66437C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23CD5-1DB9-4333-8BF2-BEB088C3A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0867E-FA80-4D73-A88A-956FEE583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4E58C-9F2E-491A-B323-5B2F6133A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BF729-0844-423A-AC7A-D0AC018AF4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5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6E46-0AB0-4A31-9D20-92F80849C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UniPresbunnInnside1024x768Uten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-31750"/>
            <a:ext cx="81375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Sed nibh metus</a:t>
            </a:r>
            <a:br>
              <a:rPr lang="en-US" smtClean="0"/>
            </a:br>
            <a:r>
              <a:rPr lang="en-US" smtClean="0"/>
              <a:t>lurimus cuntofani lerche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12875"/>
            <a:ext cx="783907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Dette er det øverste nivået</a:t>
            </a:r>
          </a:p>
          <a:p>
            <a:pPr lvl="1"/>
            <a:r>
              <a:rPr lang="en-US" smtClean="0"/>
              <a:t>Dette er det andre nivået</a:t>
            </a:r>
          </a:p>
          <a:p>
            <a:pPr lvl="2"/>
            <a:r>
              <a:rPr lang="en-US" smtClean="0"/>
              <a:t>Dette er det tredje nivået</a:t>
            </a:r>
          </a:p>
          <a:p>
            <a:pPr lvl="3"/>
            <a:r>
              <a:rPr lang="en-US" smtClean="0"/>
              <a:t>Dette er det fjerde nivået</a:t>
            </a:r>
          </a:p>
          <a:p>
            <a:pPr lvl="4"/>
            <a:r>
              <a:rPr lang="en-US" smtClean="0"/>
              <a:t>Dette er det femte nivået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597650"/>
            <a:ext cx="48958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08E61A-0220-4A14-B394-6E5BC0C0BCB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265176" y="5980176"/>
            <a:ext cx="1849565" cy="6985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9pPr>
    </p:titleStyle>
    <p:bodyStyle>
      <a:lvl1pPr marL="355600" indent="-355600" algn="l" rtl="0" eaLnBrk="1" fontAlgn="base" hangingPunct="1">
        <a:spcBef>
          <a:spcPct val="200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901700" indent="-3667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2400">
          <a:solidFill>
            <a:srgbClr val="000000"/>
          </a:solidFill>
          <a:latin typeface="+mn-lt"/>
        </a:defRPr>
      </a:lvl2pPr>
      <a:lvl3pPr marL="1435100" indent="-354013" algn="l" rtl="0" eaLnBrk="1" fontAlgn="base" hangingPunct="1">
        <a:lnSpc>
          <a:spcPts val="2200"/>
        </a:lnSpc>
        <a:spcBef>
          <a:spcPts val="900"/>
        </a:spcBef>
        <a:spcAft>
          <a:spcPts val="400"/>
        </a:spcAft>
        <a:buClr>
          <a:srgbClr val="A0007E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879600" indent="-265113" algn="l" rtl="0" eaLnBrk="1" fontAlgn="base" hangingPunct="1">
        <a:lnSpc>
          <a:spcPts val="2200"/>
        </a:lnSpc>
        <a:spcBef>
          <a:spcPts val="900"/>
        </a:spcBef>
        <a:spcAft>
          <a:spcPts val="400"/>
        </a:spcAft>
        <a:buClr>
          <a:srgbClr val="A0007E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4pPr>
      <a:lvl5pPr marL="23368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5pPr>
      <a:lvl6pPr marL="27940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6pPr>
      <a:lvl7pPr marL="32512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7pPr>
      <a:lvl8pPr marL="37084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8pPr>
      <a:lvl9pPr marL="41656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058077"/>
            <a:ext cx="8061399" cy="1218795"/>
          </a:xfrm>
          <a:ln/>
        </p:spPr>
        <p:txBody>
          <a:bodyPr/>
          <a:lstStyle/>
          <a:p>
            <a:r>
              <a:rPr lang="en-US" dirty="0" smtClean="0"/>
              <a:t>CLARIN and CLARINO resources 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852936"/>
            <a:ext cx="6408712" cy="3096344"/>
          </a:xfrm>
          <a:ln/>
        </p:spPr>
        <p:txBody>
          <a:bodyPr rIns="35717"/>
          <a:lstStyle/>
          <a:p>
            <a:r>
              <a:rPr lang="en-US" dirty="0" smtClean="0"/>
              <a:t>Knut </a:t>
            </a:r>
            <a:r>
              <a:rPr lang="en-US" dirty="0" err="1" smtClean="0"/>
              <a:t>Hofland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Uni</a:t>
            </a:r>
            <a:r>
              <a:rPr lang="en-US" dirty="0" smtClean="0"/>
              <a:t> Research Computing</a:t>
            </a:r>
          </a:p>
          <a:p>
            <a:r>
              <a:rPr lang="en-US" dirty="0" smtClean="0"/>
              <a:t>Bergen, Norway</a:t>
            </a:r>
          </a:p>
          <a:p>
            <a:endParaRPr lang="en-US" sz="2000" dirty="0" smtClean="0">
              <a:latin typeface="Courier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http://clarino.uib.no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W</a:t>
            </a:r>
            <a:r>
              <a:rPr lang="en-US" sz="1800" dirty="0" smtClean="0"/>
              <a:t>orkshop ICAME 37, Hong Kong, 23.05.16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0" y="0"/>
            <a:ext cx="9166208" cy="6669360"/>
          </a:xfrm>
        </p:spPr>
      </p:pic>
    </p:spTree>
    <p:extLst>
      <p:ext uri="{BB962C8B-B14F-4D97-AF65-F5344CB8AC3E}">
        <p14:creationId xmlns:p14="http://schemas.microsoft.com/office/powerpoint/2010/main" val="5660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" y="29720"/>
            <a:ext cx="8390923" cy="6828280"/>
          </a:xfrm>
        </p:spPr>
      </p:pic>
    </p:spTree>
    <p:extLst>
      <p:ext uri="{BB962C8B-B14F-4D97-AF65-F5344CB8AC3E}">
        <p14:creationId xmlns:p14="http://schemas.microsoft.com/office/powerpoint/2010/main" val="42425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-31749"/>
            <a:ext cx="8227318" cy="796454"/>
          </a:xfrm>
        </p:spPr>
        <p:txBody>
          <a:bodyPr/>
          <a:lstStyle/>
          <a:p>
            <a:r>
              <a:rPr lang="nb-NO" dirty="0" smtClean="0"/>
              <a:t>Federated content search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475275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From one user interface search at the same time in many text collections at different centres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316416" cy="47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8"/>
            <a:ext cx="5940152" cy="6887470"/>
          </a:xfrm>
        </p:spPr>
      </p:pic>
    </p:spTree>
    <p:extLst>
      <p:ext uri="{BB962C8B-B14F-4D97-AF65-F5344CB8AC3E}">
        <p14:creationId xmlns:p14="http://schemas.microsoft.com/office/powerpoint/2010/main" val="1302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4" y="-28168"/>
            <a:ext cx="9215670" cy="6769536"/>
          </a:xfrm>
        </p:spPr>
      </p:pic>
    </p:spTree>
    <p:extLst>
      <p:ext uri="{BB962C8B-B14F-4D97-AF65-F5344CB8AC3E}">
        <p14:creationId xmlns:p14="http://schemas.microsoft.com/office/powerpoint/2010/main" val="40749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0741" cy="6741368"/>
          </a:xfrm>
        </p:spPr>
      </p:pic>
    </p:spTree>
    <p:extLst>
      <p:ext uri="{BB962C8B-B14F-4D97-AF65-F5344CB8AC3E}">
        <p14:creationId xmlns:p14="http://schemas.microsoft.com/office/powerpoint/2010/main" val="12222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6"/>
            <a:ext cx="9292723" cy="6835144"/>
          </a:xfrm>
        </p:spPr>
      </p:pic>
    </p:spTree>
    <p:extLst>
      <p:ext uri="{BB962C8B-B14F-4D97-AF65-F5344CB8AC3E}">
        <p14:creationId xmlns:p14="http://schemas.microsoft.com/office/powerpoint/2010/main" val="29612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137525" cy="652438"/>
          </a:xfrm>
        </p:spPr>
        <p:txBody>
          <a:bodyPr/>
          <a:lstStyle/>
          <a:p>
            <a:r>
              <a:rPr lang="nb-NO" dirty="0" smtClean="0"/>
              <a:t>CLARINO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241162" cy="5904656"/>
          </a:xfrm>
        </p:spPr>
      </p:pic>
    </p:spTree>
    <p:extLst>
      <p:ext uri="{BB962C8B-B14F-4D97-AF65-F5344CB8AC3E}">
        <p14:creationId xmlns:p14="http://schemas.microsoft.com/office/powerpoint/2010/main" val="1621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" y="0"/>
            <a:ext cx="8140760" cy="6056648"/>
          </a:xfrm>
        </p:spPr>
      </p:pic>
    </p:spTree>
    <p:extLst>
      <p:ext uri="{BB962C8B-B14F-4D97-AF65-F5344CB8AC3E}">
        <p14:creationId xmlns:p14="http://schemas.microsoft.com/office/powerpoint/2010/main" val="21043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" y="12232"/>
            <a:ext cx="7713116" cy="6009056"/>
          </a:xfrm>
        </p:spPr>
      </p:pic>
    </p:spTree>
    <p:extLst>
      <p:ext uri="{BB962C8B-B14F-4D97-AF65-F5344CB8AC3E}">
        <p14:creationId xmlns:p14="http://schemas.microsoft.com/office/powerpoint/2010/main" val="15772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137525" cy="950615"/>
          </a:xfrm>
        </p:spPr>
        <p:txBody>
          <a:bodyPr/>
          <a:lstStyle/>
          <a:p>
            <a:r>
              <a:rPr lang="nb-NO" dirty="0" smtClean="0"/>
              <a:t>                         clarin.eu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" y="0"/>
            <a:ext cx="9083392" cy="4365104"/>
          </a:xfrm>
        </p:spPr>
      </p:pic>
    </p:spTree>
    <p:extLst>
      <p:ext uri="{BB962C8B-B14F-4D97-AF65-F5344CB8AC3E}">
        <p14:creationId xmlns:p14="http://schemas.microsoft.com/office/powerpoint/2010/main" val="461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288"/>
            <a:ext cx="9134287" cy="5197912"/>
          </a:xfrm>
        </p:spPr>
      </p:pic>
    </p:spTree>
    <p:extLst>
      <p:ext uri="{BB962C8B-B14F-4D97-AF65-F5344CB8AC3E}">
        <p14:creationId xmlns:p14="http://schemas.microsoft.com/office/powerpoint/2010/main" val="38387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580430"/>
          </a:xfrm>
        </p:spPr>
        <p:txBody>
          <a:bodyPr/>
          <a:lstStyle/>
          <a:p>
            <a:r>
              <a:rPr lang="nb-NO" dirty="0" smtClean="0"/>
              <a:t>INESS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9097670" cy="5184576"/>
          </a:xfrm>
        </p:spPr>
      </p:pic>
    </p:spTree>
    <p:extLst>
      <p:ext uri="{BB962C8B-B14F-4D97-AF65-F5344CB8AC3E}">
        <p14:creationId xmlns:p14="http://schemas.microsoft.com/office/powerpoint/2010/main" val="9951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652438"/>
          </a:xfrm>
        </p:spPr>
        <p:txBody>
          <a:bodyPr/>
          <a:lstStyle/>
          <a:p>
            <a:r>
              <a:rPr lang="nb-NO" dirty="0" smtClean="0"/>
              <a:t>COMEDI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483636" cy="6021288"/>
          </a:xfrm>
        </p:spPr>
      </p:pic>
    </p:spTree>
    <p:extLst>
      <p:ext uri="{BB962C8B-B14F-4D97-AF65-F5344CB8AC3E}">
        <p14:creationId xmlns:p14="http://schemas.microsoft.com/office/powerpoint/2010/main" val="13063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</a:t>
            </a:r>
            <a:r>
              <a:rPr lang="nb-NO" dirty="0" smtClean="0"/>
              <a:t>stablished 1977 Bergen, clearinghouse data</a:t>
            </a:r>
          </a:p>
          <a:p>
            <a:r>
              <a:rPr lang="nb-NO" dirty="0" smtClean="0"/>
              <a:t>tape, diskettes, CD, web-search, 1800 copies</a:t>
            </a:r>
          </a:p>
          <a:p>
            <a:r>
              <a:rPr lang="nb-NO" dirty="0"/>
              <a:t> </a:t>
            </a:r>
            <a:r>
              <a:rPr lang="nb-NO" dirty="0" smtClean="0"/>
              <a:t>21 corpora, Brown family, historical, spoken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457"/>
            <a:ext cx="3790864" cy="1111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88956"/>
            <a:ext cx="1583828" cy="1535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29" y="5012573"/>
            <a:ext cx="1370125" cy="1368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20" y="3053608"/>
            <a:ext cx="1664965" cy="1646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52933"/>
            <a:ext cx="2299287" cy="1447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91" y="4950338"/>
            <a:ext cx="1518018" cy="1484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502" y="469540"/>
            <a:ext cx="334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Icame.uib.no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41599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508422"/>
          </a:xfrm>
        </p:spPr>
        <p:txBody>
          <a:bodyPr/>
          <a:lstStyle/>
          <a:p>
            <a:r>
              <a:rPr lang="nb-NO" dirty="0" smtClean="0"/>
              <a:t>ICAME Corpora in CLARINO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24936" cy="5040784"/>
          </a:xfrm>
        </p:spPr>
        <p:txBody>
          <a:bodyPr/>
          <a:lstStyle/>
          <a:p>
            <a:r>
              <a:rPr lang="en-US" dirty="0" smtClean="0"/>
              <a:t>Australian Corpus of English (ACE)</a:t>
            </a:r>
            <a:endParaRPr lang="en-US" dirty="0"/>
          </a:p>
          <a:p>
            <a:r>
              <a:rPr lang="en-US" dirty="0" smtClean="0"/>
              <a:t>Brown family ( F)Brown, (F)LOB, BLOB, BE06</a:t>
            </a:r>
            <a:endParaRPr lang="en-US" dirty="0"/>
          </a:p>
          <a:p>
            <a:r>
              <a:rPr lang="en-US" dirty="0" smtClean="0"/>
              <a:t>Helsinki Corpus</a:t>
            </a:r>
            <a:endParaRPr lang="en-US" dirty="0"/>
          </a:p>
          <a:p>
            <a:r>
              <a:rPr lang="en-US" dirty="0" smtClean="0"/>
              <a:t>Helsinki Corpus of Older Scots</a:t>
            </a:r>
          </a:p>
          <a:p>
            <a:r>
              <a:rPr lang="en-US" dirty="0" smtClean="0"/>
              <a:t>Corpus of Early English </a:t>
            </a:r>
            <a:r>
              <a:rPr lang="en-US" dirty="0" err="1" smtClean="0"/>
              <a:t>Correspondance</a:t>
            </a:r>
            <a:r>
              <a:rPr lang="en-US" dirty="0" smtClean="0"/>
              <a:t> sampler</a:t>
            </a:r>
          </a:p>
          <a:p>
            <a:r>
              <a:rPr lang="en-US" dirty="0" smtClean="0"/>
              <a:t>Corpus of London </a:t>
            </a:r>
            <a:r>
              <a:rPr lang="en-US" dirty="0" err="1" smtClean="0"/>
              <a:t>Tenage</a:t>
            </a:r>
            <a:r>
              <a:rPr lang="en-US" dirty="0" smtClean="0"/>
              <a:t> Language (COLT)</a:t>
            </a:r>
          </a:p>
          <a:p>
            <a:r>
              <a:rPr lang="en-US" dirty="0" smtClean="0"/>
              <a:t>London-Lund Corpus</a:t>
            </a:r>
          </a:p>
          <a:p>
            <a:r>
              <a:rPr lang="en-US" dirty="0" smtClean="0"/>
              <a:t>LOB, FLOB and Frown in orig. tagging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78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724445"/>
          </a:xfrm>
        </p:spPr>
        <p:txBody>
          <a:bodyPr/>
          <a:lstStyle/>
          <a:p>
            <a:r>
              <a:rPr lang="nb-NO" dirty="0" smtClean="0"/>
              <a:t>Other Corpora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4968552"/>
          </a:xfrm>
        </p:spPr>
        <p:txBody>
          <a:bodyPr/>
          <a:lstStyle/>
          <a:p>
            <a:r>
              <a:rPr lang="nb-NO" sz="2400" dirty="0" smtClean="0"/>
              <a:t>KIAP, Academic prose, economics, linguistics, medicine, Norwegian, French, English, 450 articles, 3.1 mill. words</a:t>
            </a:r>
          </a:p>
          <a:p>
            <a:r>
              <a:rPr lang="nb-NO" sz="2400" dirty="0" smtClean="0"/>
              <a:t>FTA, Free Trade Agreements, Latin America, parallel corpus English-Spanish, 2.8 mill. words</a:t>
            </a:r>
          </a:p>
          <a:p>
            <a:r>
              <a:rPr lang="nb-NO" sz="2400" dirty="0" smtClean="0"/>
              <a:t>CORYL, </a:t>
            </a:r>
            <a:r>
              <a:rPr lang="nb-NO" sz="2400" dirty="0" smtClean="0"/>
              <a:t>Young learner English corpus, 7th, 10th, 11th grade, </a:t>
            </a:r>
            <a:r>
              <a:rPr lang="nb-NO" sz="2400" dirty="0" smtClean="0"/>
              <a:t>error tagged, assigned </a:t>
            </a:r>
            <a:r>
              <a:rPr lang="nb-NO" sz="2400" dirty="0" smtClean="0"/>
              <a:t>levels on the CEFR, 120k words</a:t>
            </a:r>
          </a:p>
          <a:p>
            <a:r>
              <a:rPr lang="nb-NO" sz="2400" dirty="0" smtClean="0"/>
              <a:t>NTAP corpus, blogs within domain climate </a:t>
            </a:r>
            <a:r>
              <a:rPr lang="nb-NO" sz="2400" dirty="0" smtClean="0"/>
              <a:t>change</a:t>
            </a:r>
            <a:endParaRPr lang="nb-NO" sz="2400" dirty="0" smtClean="0"/>
          </a:p>
          <a:p>
            <a:r>
              <a:rPr lang="nb-NO" sz="2400" dirty="0" smtClean="0"/>
              <a:t>English-Lithuanian Parallel corpus, 13 mill. words</a:t>
            </a:r>
          </a:p>
          <a:p>
            <a:r>
              <a:rPr lang="nb-NO" sz="2400" dirty="0" smtClean="0"/>
              <a:t>COLA (Corpus Oral de Lenguaje Adolescente), Spanish parallel to </a:t>
            </a:r>
            <a:r>
              <a:rPr lang="nb-NO" sz="2400" dirty="0" smtClean="0"/>
              <a:t>COLT, with sound</a:t>
            </a:r>
            <a:endParaRPr lang="nb-NO" sz="2400" dirty="0" smtClean="0"/>
          </a:p>
          <a:p>
            <a:r>
              <a:rPr lang="nb-NO" sz="2400" dirty="0" smtClean="0"/>
              <a:t>ASK, learner corpus Norwegian, error tagged</a:t>
            </a:r>
          </a:p>
          <a:p>
            <a:r>
              <a:rPr lang="nb-NO" sz="2400" dirty="0" smtClean="0"/>
              <a:t>Norwegian newspaper corpus &gt; 1000 mill. words</a:t>
            </a:r>
            <a:endParaRPr lang="nb-NO" sz="2400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11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http://icame.uib.no/clarin/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46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16296" cy="908720"/>
          </a:xfrm>
        </p:spPr>
        <p:txBody>
          <a:bodyPr/>
          <a:lstStyle/>
          <a:p>
            <a:r>
              <a:rPr lang="en-US" sz="2800" dirty="0" smtClean="0"/>
              <a:t>European </a:t>
            </a:r>
            <a:r>
              <a:rPr lang="en-US" sz="2800" dirty="0"/>
              <a:t>Research Infrastructure Community (ERIC</a:t>
            </a:r>
            <a:r>
              <a:rPr lang="en-US" sz="2800" dirty="0" smtClean="0"/>
              <a:t>) </a:t>
            </a:r>
            <a:r>
              <a:rPr lang="en-US" sz="2800" dirty="0"/>
              <a:t/>
            </a:r>
            <a:br>
              <a:rPr lang="en-US" sz="2800" dirty="0"/>
            </a:b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56" y="2348880"/>
            <a:ext cx="8352928" cy="3744415"/>
          </a:xfrm>
        </p:spPr>
        <p:txBody>
          <a:bodyPr numCol="3"/>
          <a:lstStyle/>
          <a:p>
            <a:r>
              <a:rPr lang="nb-NO" dirty="0" smtClean="0"/>
              <a:t>Austria</a:t>
            </a:r>
            <a:endParaRPr lang="nb-NO" dirty="0"/>
          </a:p>
          <a:p>
            <a:r>
              <a:rPr lang="nb-NO" dirty="0"/>
              <a:t>Bulgaria </a:t>
            </a:r>
          </a:p>
          <a:p>
            <a:r>
              <a:rPr lang="nb-NO" dirty="0"/>
              <a:t>Czech Republic </a:t>
            </a:r>
          </a:p>
          <a:p>
            <a:r>
              <a:rPr lang="nb-NO" dirty="0"/>
              <a:t>Denmark </a:t>
            </a:r>
          </a:p>
          <a:p>
            <a:r>
              <a:rPr lang="nb-NO" dirty="0"/>
              <a:t>Dutch Language Union </a:t>
            </a:r>
          </a:p>
          <a:p>
            <a:r>
              <a:rPr lang="nb-NO" dirty="0"/>
              <a:t>Estonia </a:t>
            </a:r>
          </a:p>
          <a:p>
            <a:r>
              <a:rPr lang="nb-NO" dirty="0"/>
              <a:t>Finland </a:t>
            </a:r>
          </a:p>
          <a:p>
            <a:r>
              <a:rPr lang="nb-NO" dirty="0"/>
              <a:t>Germany </a:t>
            </a:r>
          </a:p>
          <a:p>
            <a:r>
              <a:rPr lang="nb-NO" dirty="0"/>
              <a:t>Greece </a:t>
            </a:r>
          </a:p>
          <a:p>
            <a:r>
              <a:rPr lang="nb-NO" dirty="0"/>
              <a:t>Italy </a:t>
            </a:r>
          </a:p>
          <a:p>
            <a:r>
              <a:rPr lang="nb-NO" dirty="0"/>
              <a:t>Lithuania </a:t>
            </a:r>
          </a:p>
          <a:p>
            <a:r>
              <a:rPr lang="nb-NO" dirty="0"/>
              <a:t>Netherlands </a:t>
            </a:r>
          </a:p>
          <a:p>
            <a:r>
              <a:rPr lang="nb-NO" dirty="0"/>
              <a:t>Norway </a:t>
            </a:r>
          </a:p>
          <a:p>
            <a:r>
              <a:rPr lang="nb-NO" dirty="0"/>
              <a:t>Poland </a:t>
            </a:r>
          </a:p>
          <a:p>
            <a:r>
              <a:rPr lang="nb-NO" dirty="0"/>
              <a:t>Portugal </a:t>
            </a:r>
          </a:p>
          <a:p>
            <a:r>
              <a:rPr lang="nb-NO" dirty="0"/>
              <a:t>Slovenia </a:t>
            </a:r>
          </a:p>
          <a:p>
            <a:r>
              <a:rPr lang="nb-NO" dirty="0"/>
              <a:t>Sweden </a:t>
            </a:r>
          </a:p>
          <a:p>
            <a:r>
              <a:rPr lang="nb-NO" dirty="0"/>
              <a:t>United Kingdom </a:t>
            </a:r>
            <a:r>
              <a:rPr lang="nb-NO" dirty="0" smtClean="0"/>
              <a:t> (observer)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69608" y="78318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International legal 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Consortium of countries and intergovermental organisations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Countries have national consortia with partners        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897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508422"/>
          </a:xfrm>
        </p:spPr>
        <p:txBody>
          <a:bodyPr/>
          <a:lstStyle/>
          <a:p>
            <a:r>
              <a:rPr lang="nb-NO" dirty="0" smtClean="0"/>
              <a:t>CLARIN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480"/>
            <a:ext cx="8640960" cy="5040784"/>
          </a:xfrm>
        </p:spPr>
        <p:txBody>
          <a:bodyPr/>
          <a:lstStyle/>
          <a:p>
            <a:r>
              <a:rPr lang="en-US" dirty="0"/>
              <a:t>provides easy and sustainable access for scholars in the humanities and social </a:t>
            </a:r>
            <a:r>
              <a:rPr lang="en-US" dirty="0" smtClean="0"/>
              <a:t>sciences</a:t>
            </a:r>
            <a:endParaRPr lang="en-US" dirty="0"/>
          </a:p>
          <a:p>
            <a:r>
              <a:rPr lang="en-US" dirty="0"/>
              <a:t>digital language data (in written, spoken, or multimodal form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advanced </a:t>
            </a:r>
            <a:r>
              <a:rPr lang="en-US" dirty="0" smtClean="0"/>
              <a:t>tools interoperable with data</a:t>
            </a:r>
            <a:endParaRPr lang="en-US" dirty="0"/>
          </a:p>
          <a:p>
            <a:r>
              <a:rPr lang="en-US" dirty="0" smtClean="0"/>
              <a:t>networked federation</a:t>
            </a:r>
            <a:endParaRPr lang="en-US" dirty="0"/>
          </a:p>
          <a:p>
            <a:pPr lvl="1"/>
            <a:r>
              <a:rPr lang="en-US" dirty="0"/>
              <a:t>language data </a:t>
            </a:r>
            <a:r>
              <a:rPr lang="en-US" dirty="0" smtClean="0"/>
              <a:t>repositories</a:t>
            </a:r>
            <a:endParaRPr lang="en-US" dirty="0"/>
          </a:p>
          <a:p>
            <a:pPr lvl="1"/>
            <a:r>
              <a:rPr lang="en-US" dirty="0"/>
              <a:t>service </a:t>
            </a:r>
            <a:r>
              <a:rPr lang="en-US" dirty="0" err="1" smtClean="0"/>
              <a:t>centres</a:t>
            </a:r>
            <a:endParaRPr lang="en-US" dirty="0"/>
          </a:p>
          <a:p>
            <a:pPr lvl="1"/>
            <a:r>
              <a:rPr lang="en-US" dirty="0"/>
              <a:t>knowledge </a:t>
            </a:r>
            <a:r>
              <a:rPr lang="en-US" dirty="0" err="1" smtClean="0"/>
              <a:t>centres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ersistent identifiers</a:t>
            </a:r>
          </a:p>
          <a:p>
            <a:r>
              <a:rPr lang="en-US" dirty="0" smtClean="0"/>
              <a:t>single </a:t>
            </a:r>
            <a:r>
              <a:rPr lang="en-US" dirty="0"/>
              <a:t>sign-on access </a:t>
            </a:r>
            <a:r>
              <a:rPr lang="en-US" dirty="0" smtClean="0"/>
              <a:t>for the </a:t>
            </a:r>
            <a:r>
              <a:rPr lang="en-US" dirty="0"/>
              <a:t>academic </a:t>
            </a:r>
            <a:r>
              <a:rPr lang="en-US" dirty="0" smtClean="0"/>
              <a:t>community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1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Federated identity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28800"/>
            <a:ext cx="5315959" cy="2304256"/>
          </a:xfrm>
        </p:spPr>
      </p:pic>
      <p:sp>
        <p:nvSpPr>
          <p:cNvPr id="5" name="TextBox 4"/>
          <p:cNvSpPr txBox="1"/>
          <p:nvPr/>
        </p:nvSpPr>
        <p:spPr>
          <a:xfrm>
            <a:off x="395536" y="422108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Federation of national identity providers (CLARIN SPF and eduGAIN)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CLARIN Identity provider</a:t>
            </a:r>
          </a:p>
        </p:txBody>
      </p:sp>
    </p:spTree>
    <p:extLst>
      <p:ext uri="{BB962C8B-B14F-4D97-AF65-F5344CB8AC3E}">
        <p14:creationId xmlns:p14="http://schemas.microsoft.com/office/powerpoint/2010/main" val="28561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Persistent identifiers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72645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940470"/>
          </a:xfrm>
        </p:spPr>
        <p:txBody>
          <a:bodyPr/>
          <a:lstStyle/>
          <a:p>
            <a:r>
              <a:rPr lang="nb-NO" dirty="0" smtClean="0"/>
              <a:t>Metadata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Structured description of data</a:t>
            </a:r>
          </a:p>
          <a:p>
            <a:r>
              <a:rPr lang="nb-NO" dirty="0" smtClean="0"/>
              <a:t>CMDI (Component MetaData Infrastructure)</a:t>
            </a:r>
          </a:p>
          <a:p>
            <a:r>
              <a:rPr lang="nb-NO" dirty="0" smtClean="0"/>
              <a:t>Components grouped into profiles</a:t>
            </a:r>
          </a:p>
          <a:p>
            <a:r>
              <a:rPr lang="nb-NO" dirty="0" smtClean="0"/>
              <a:t>Stored in component register (for reuse)</a:t>
            </a:r>
          </a:p>
          <a:p>
            <a:r>
              <a:rPr lang="nb-NO" dirty="0" smtClean="0"/>
              <a:t>Use concept register</a:t>
            </a:r>
          </a:p>
          <a:p>
            <a:r>
              <a:rPr lang="nb-NO" dirty="0" smtClean="0"/>
              <a:t>Harvested into national and international databases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41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868462"/>
          </a:xfrm>
        </p:spPr>
        <p:txBody>
          <a:bodyPr/>
          <a:lstStyle/>
          <a:p>
            <a:r>
              <a:rPr lang="nb-NO" dirty="0" smtClean="0"/>
              <a:t>Licences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CLARIN terms of Service (general conditions)</a:t>
            </a:r>
          </a:p>
          <a:p>
            <a:r>
              <a:rPr lang="nb-NO" dirty="0" smtClean="0"/>
              <a:t>Special conditions</a:t>
            </a:r>
          </a:p>
          <a:p>
            <a:pPr lvl="1"/>
            <a:r>
              <a:rPr lang="nb-NO" dirty="0" smtClean="0"/>
              <a:t>CLARIN public licences (PUB)</a:t>
            </a:r>
          </a:p>
          <a:p>
            <a:pPr lvl="1"/>
            <a:r>
              <a:rPr lang="nb-NO" dirty="0" smtClean="0"/>
              <a:t>CLARIN academic licences (ACA)</a:t>
            </a:r>
          </a:p>
          <a:p>
            <a:pPr lvl="1"/>
            <a:r>
              <a:rPr lang="nb-NO" dirty="0" smtClean="0"/>
              <a:t>CLARIN restricted licences (RES)</a:t>
            </a:r>
          </a:p>
          <a:p>
            <a:r>
              <a:rPr lang="nb-NO" dirty="0" smtClean="0"/>
              <a:t>Deposition Licence Agreements</a:t>
            </a:r>
          </a:p>
          <a:p>
            <a:r>
              <a:rPr lang="nb-NO" dirty="0" smtClean="0"/>
              <a:t>End User Licence Agreements</a:t>
            </a:r>
          </a:p>
        </p:txBody>
      </p:sp>
    </p:spTree>
    <p:extLst>
      <p:ext uri="{BB962C8B-B14F-4D97-AF65-F5344CB8AC3E}">
        <p14:creationId xmlns:p14="http://schemas.microsoft.com/office/powerpoint/2010/main" val="13620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49"/>
            <a:ext cx="8137525" cy="868462"/>
          </a:xfrm>
        </p:spPr>
        <p:txBody>
          <a:bodyPr/>
          <a:lstStyle/>
          <a:p>
            <a:r>
              <a:rPr lang="nb-NO" dirty="0" smtClean="0"/>
              <a:t>Centres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 centres, metadata and services</a:t>
            </a:r>
          </a:p>
          <a:p>
            <a:r>
              <a:rPr lang="nb-NO" dirty="0" smtClean="0"/>
              <a:t>C centres, metadata</a:t>
            </a:r>
          </a:p>
          <a:p>
            <a:r>
              <a:rPr lang="nb-NO" dirty="0" smtClean="0"/>
              <a:t>K centres, knowledge</a:t>
            </a:r>
          </a:p>
          <a:p>
            <a:r>
              <a:rPr lang="nb-NO" dirty="0" smtClean="0"/>
              <a:t>E centres, external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93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PresentasjonMal">
  <a:themeElements>
    <a:clrScheme name="UniPresentasjonMal 15">
      <a:dk1>
        <a:srgbClr val="000000"/>
      </a:dk1>
      <a:lt1>
        <a:srgbClr val="FFFFFF"/>
      </a:lt1>
      <a:dk2>
        <a:srgbClr val="F80096"/>
      </a:dk2>
      <a:lt2>
        <a:srgbClr val="E18813"/>
      </a:lt2>
      <a:accent1>
        <a:srgbClr val="411673"/>
      </a:accent1>
      <a:accent2>
        <a:srgbClr val="A0007E"/>
      </a:accent2>
      <a:accent3>
        <a:srgbClr val="FFFFFF"/>
      </a:accent3>
      <a:accent4>
        <a:srgbClr val="000000"/>
      </a:accent4>
      <a:accent5>
        <a:srgbClr val="B0ABBC"/>
      </a:accent5>
      <a:accent6>
        <a:srgbClr val="910072"/>
      </a:accent6>
      <a:hlink>
        <a:srgbClr val="95BB1E"/>
      </a:hlink>
      <a:folHlink>
        <a:srgbClr val="2ABA9B"/>
      </a:folHlink>
    </a:clrScheme>
    <a:fontScheme name="UniPresentasjon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DDDDDD"/>
            </a:gs>
          </a:gsLst>
          <a:lin ang="0" scaled="1"/>
        </a:gradFill>
        <a:ln w="9525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DDDDDD"/>
            </a:gs>
          </a:gsLst>
          <a:lin ang="0" scaled="1"/>
        </a:gradFill>
        <a:ln w="9525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Presentasjon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4">
        <a:dk1>
          <a:srgbClr val="000000"/>
        </a:dk1>
        <a:lt1>
          <a:srgbClr val="00FF00"/>
        </a:lt1>
        <a:dk2>
          <a:srgbClr val="000000"/>
        </a:dk2>
        <a:lt2>
          <a:srgbClr val="808080"/>
        </a:lt2>
        <a:accent1>
          <a:srgbClr val="411673"/>
        </a:accent1>
        <a:accent2>
          <a:srgbClr val="A0007E"/>
        </a:accent2>
        <a:accent3>
          <a:srgbClr val="AAFFAA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5">
        <a:dk1>
          <a:srgbClr val="000000"/>
        </a:dk1>
        <a:lt1>
          <a:srgbClr val="FFFFFF"/>
        </a:lt1>
        <a:dk2>
          <a:srgbClr val="F80096"/>
        </a:dk2>
        <a:lt2>
          <a:srgbClr val="E18813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6">
        <a:dk1>
          <a:srgbClr val="4A4D4A"/>
        </a:dk1>
        <a:lt1>
          <a:srgbClr val="FFFFFF"/>
        </a:lt1>
        <a:dk2>
          <a:srgbClr val="F80096"/>
        </a:dk2>
        <a:lt2>
          <a:srgbClr val="E18813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3E403E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UniPresentasjonMal</Template>
  <TotalTime>1291</TotalTime>
  <Words>449</Words>
  <Application>Microsoft Office PowerPoint</Application>
  <PresentationFormat>On-screen Show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UniPresentasjonMal</vt:lpstr>
      <vt:lpstr>CLARIN and CLARINO resources </vt:lpstr>
      <vt:lpstr>                         clarin.eu</vt:lpstr>
      <vt:lpstr>European Research Infrastructure Community (ERIC)  </vt:lpstr>
      <vt:lpstr>CLARIN</vt:lpstr>
      <vt:lpstr>Federated identity</vt:lpstr>
      <vt:lpstr>Persistent identifiers</vt:lpstr>
      <vt:lpstr>Metadata</vt:lpstr>
      <vt:lpstr>Licences</vt:lpstr>
      <vt:lpstr>Centres</vt:lpstr>
      <vt:lpstr>PowerPoint Presentation</vt:lpstr>
      <vt:lpstr>PowerPoint Presentation</vt:lpstr>
      <vt:lpstr>Federated content search</vt:lpstr>
      <vt:lpstr>PowerPoint Presentation</vt:lpstr>
      <vt:lpstr>PowerPoint Presentation</vt:lpstr>
      <vt:lpstr>PowerPoint Presentation</vt:lpstr>
      <vt:lpstr>PowerPoint Presentation</vt:lpstr>
      <vt:lpstr>CLARINO</vt:lpstr>
      <vt:lpstr>PowerPoint Presentation</vt:lpstr>
      <vt:lpstr>PowerPoint Presentation</vt:lpstr>
      <vt:lpstr>PowerPoint Presentation</vt:lpstr>
      <vt:lpstr>INESS</vt:lpstr>
      <vt:lpstr>COMEDI</vt:lpstr>
      <vt:lpstr>PowerPoint Presentation</vt:lpstr>
      <vt:lpstr>ICAME Corpora in CLARINO</vt:lpstr>
      <vt:lpstr>Other Corpora</vt:lpstr>
      <vt:lpstr>http://icame.uib.no/clarin/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Dette er en forside</dc:title>
  <dc:creator>Uni</dc:creator>
  <cp:lastModifiedBy>Uni</cp:lastModifiedBy>
  <cp:revision>80</cp:revision>
  <dcterms:created xsi:type="dcterms:W3CDTF">2013-05-11T18:50:32Z</dcterms:created>
  <dcterms:modified xsi:type="dcterms:W3CDTF">2016-05-25T02:46:23Z</dcterms:modified>
</cp:coreProperties>
</file>